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0" r:id="rId2"/>
    <p:sldId id="281" r:id="rId3"/>
    <p:sldId id="264" r:id="rId4"/>
    <p:sldId id="263" r:id="rId5"/>
    <p:sldId id="265" r:id="rId6"/>
    <p:sldId id="266" r:id="rId7"/>
    <p:sldId id="267" r:id="rId8"/>
    <p:sldId id="268" r:id="rId9"/>
    <p:sldId id="269" r:id="rId10"/>
    <p:sldId id="285" r:id="rId11"/>
    <p:sldId id="286" r:id="rId12"/>
    <p:sldId id="287" r:id="rId13"/>
    <p:sldId id="288" r:id="rId14"/>
    <p:sldId id="289" r:id="rId15"/>
    <p:sldId id="290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 snapToObjects="1" showGuides="1">
      <p:cViewPr varScale="1">
        <p:scale>
          <a:sx n="103" d="100"/>
          <a:sy n="103" d="100"/>
        </p:scale>
        <p:origin x="-672" y="-104"/>
      </p:cViewPr>
      <p:guideLst>
        <p:guide orient="horz" pos="2160"/>
        <p:guide pos="291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7A93C-4A6F-3A4A-B246-121F4FBBD321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AD435-2FB9-2E43-8FD9-48864FD11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AD435-2FB9-2E43-8FD9-48864FD11A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29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71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1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47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3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1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33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19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6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54DBA-0FC7-6342-8A07-8EC71A81C34F}" type="datetimeFigureOut">
              <a:rPr lang="en-US" smtClean="0"/>
              <a:t>10/23/14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C640-7B00-5B41-A5DD-7B43CAB57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3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jpeg"/><Relationship Id="rId16" Type="http://schemas.openxmlformats.org/officeDocument/2006/relationships/image" Target="../media/image31.gif"/><Relationship Id="rId17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jpeg"/><Relationship Id="rId10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tiff"/><Relationship Id="rId6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tiff"/><Relationship Id="rId3" Type="http://schemas.openxmlformats.org/officeDocument/2006/relationships/image" Target="../media/image4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tiff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Resources/Data/Expeditions Working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PRAGMA 27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PRAGMA Experimental Network </a:t>
            </a:r>
            <a:r>
              <a:rPr lang="en-US" dirty="0" err="1" smtClean="0"/>
              <a:t>Testbed</a:t>
            </a:r>
            <a:r>
              <a:rPr lang="en-US" dirty="0" smtClean="0"/>
              <a:t> (ENT)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 smtClean="0"/>
              <a:t>Maurício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Tsugawa</a:t>
            </a:r>
            <a:r>
              <a:rPr lang="en-US" altLang="ja-JP" dirty="0" smtClean="0"/>
              <a:t> (UF)</a:t>
            </a:r>
            <a:endParaRPr lang="en-US" dirty="0" smtClean="0"/>
          </a:p>
          <a:p>
            <a:r>
              <a:rPr lang="en-US" dirty="0" err="1" smtClean="0"/>
              <a:t>Kohei</a:t>
            </a:r>
            <a:r>
              <a:rPr lang="en-US" dirty="0" smtClean="0"/>
              <a:t> Ichikawa (NAIST)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574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ENT Goals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Build a </a:t>
            </a:r>
            <a:r>
              <a:rPr lang="en-US" dirty="0" smtClean="0"/>
              <a:t>breakable international SDN </a:t>
            </a:r>
            <a:r>
              <a:rPr lang="en-US" dirty="0" err="1" smtClean="0"/>
              <a:t>testbed</a:t>
            </a:r>
            <a:r>
              <a:rPr lang="en-US" dirty="0" smtClean="0"/>
              <a:t> for use by PRAGMA researchers</a:t>
            </a:r>
          </a:p>
          <a:p>
            <a:pPr lvl="1"/>
            <a:r>
              <a:rPr kumimoji="1" lang="en-US" dirty="0" smtClean="0"/>
              <a:t>By no means a production system</a:t>
            </a:r>
          </a:p>
          <a:p>
            <a:pPr lvl="1"/>
            <a:r>
              <a:rPr kumimoji="1" lang="en-US" dirty="0" smtClean="0"/>
              <a:t>Complete freedom to access and configure network resources</a:t>
            </a:r>
          </a:p>
          <a:p>
            <a:r>
              <a:rPr kumimoji="1" lang="en-US" altLang="ja-JP" dirty="0" smtClean="0"/>
              <a:t>Provide access to SDN hardware/software to PRAGMA researchers</a:t>
            </a:r>
          </a:p>
          <a:p>
            <a:r>
              <a:rPr kumimoji="1" lang="en-US" altLang="ja-JP" dirty="0" smtClean="0"/>
              <a:t>Offer networking support for PRAGMA multi-cloud and user-defined trust envelopes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0203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 Members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953000"/>
          </a:xfrm>
        </p:spPr>
        <p:txBody>
          <a:bodyPr>
            <a:noAutofit/>
          </a:bodyPr>
          <a:lstStyle/>
          <a:p>
            <a:r>
              <a:rPr lang="en-US" sz="1800" dirty="0" smtClean="0"/>
              <a:t>University of Florida</a:t>
            </a:r>
          </a:p>
          <a:p>
            <a:pPr lvl="1"/>
            <a:r>
              <a:rPr lang="en-US" sz="1400" dirty="0" err="1" smtClean="0"/>
              <a:t>Maurício</a:t>
            </a:r>
            <a:r>
              <a:rPr lang="en-US" sz="1400" dirty="0" smtClean="0"/>
              <a:t> </a:t>
            </a:r>
            <a:r>
              <a:rPr lang="en-US" sz="1400" dirty="0" err="1" smtClean="0"/>
              <a:t>Tsugawa</a:t>
            </a:r>
            <a:endParaRPr lang="en-US" sz="1400" dirty="0" smtClean="0"/>
          </a:p>
          <a:p>
            <a:r>
              <a:rPr lang="en-US" sz="1800" dirty="0" smtClean="0"/>
              <a:t>Osaka University</a:t>
            </a:r>
            <a:endParaRPr lang="en-US" altLang="zh-CN" sz="1800" b="1" dirty="0" smtClean="0"/>
          </a:p>
          <a:p>
            <a:pPr lvl="1"/>
            <a:r>
              <a:rPr lang="en-US" altLang="zh-CN" sz="1400" dirty="0" smtClean="0"/>
              <a:t>Shinji </a:t>
            </a:r>
            <a:r>
              <a:rPr lang="en-US" altLang="zh-CN" sz="1400" dirty="0" err="1" smtClean="0"/>
              <a:t>Shimojo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Susumu Date</a:t>
            </a:r>
          </a:p>
          <a:p>
            <a:pPr lvl="1"/>
            <a:r>
              <a:rPr lang="en-US" altLang="zh-CN" sz="1400" dirty="0" smtClean="0"/>
              <a:t>Yasuhiro </a:t>
            </a:r>
            <a:r>
              <a:rPr lang="en-US" altLang="zh-CN" sz="1400" dirty="0" err="1" smtClean="0"/>
              <a:t>Watashiba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Yoshiyuki Kido</a:t>
            </a:r>
          </a:p>
          <a:p>
            <a:r>
              <a:rPr lang="en-US" altLang="zh-CN" sz="1800" dirty="0" smtClean="0"/>
              <a:t>Nara Institute of Science and Tech</a:t>
            </a:r>
          </a:p>
          <a:p>
            <a:pPr lvl="1"/>
            <a:r>
              <a:rPr lang="en-US" altLang="zh-CN" sz="1400" dirty="0" err="1" smtClean="0"/>
              <a:t>Kohei</a:t>
            </a:r>
            <a:r>
              <a:rPr lang="en-US" altLang="zh-CN" sz="1400" dirty="0" smtClean="0"/>
              <a:t> Ichikawa</a:t>
            </a:r>
          </a:p>
          <a:p>
            <a:pPr lvl="1"/>
            <a:r>
              <a:rPr lang="en-US" altLang="zh-CN" sz="1400" dirty="0" err="1" smtClean="0"/>
              <a:t>Pongsakorn</a:t>
            </a:r>
            <a:r>
              <a:rPr lang="en-US" altLang="zh-CN" sz="1400" dirty="0" smtClean="0"/>
              <a:t> U-</a:t>
            </a:r>
            <a:r>
              <a:rPr lang="en-US" altLang="zh-CN" sz="1400" dirty="0" err="1" smtClean="0"/>
              <a:t>chupala</a:t>
            </a:r>
            <a:endParaRPr lang="en-US" altLang="zh-CN" sz="1400" dirty="0" smtClean="0"/>
          </a:p>
          <a:p>
            <a:pPr lvl="1"/>
            <a:r>
              <a:rPr lang="en-US" altLang="zh-CN" sz="1400" dirty="0" err="1" smtClean="0"/>
              <a:t>Chawanat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Nakasan</a:t>
            </a:r>
            <a:endParaRPr lang="en-US" altLang="zh-CN" sz="1400" dirty="0" smtClean="0"/>
          </a:p>
          <a:p>
            <a:r>
              <a:rPr lang="en-US" altLang="zh-CN" sz="1800" dirty="0" smtClean="0"/>
              <a:t>University of California, San Diego</a:t>
            </a:r>
          </a:p>
          <a:p>
            <a:pPr lvl="1"/>
            <a:r>
              <a:rPr lang="en-US" altLang="zh-CN" sz="1400" dirty="0" smtClean="0"/>
              <a:t>Phil Papadopoulos</a:t>
            </a:r>
          </a:p>
          <a:p>
            <a:pPr lvl="1"/>
            <a:r>
              <a:rPr lang="en-US" altLang="zh-CN" sz="1400" dirty="0" smtClean="0"/>
              <a:t>Luca </a:t>
            </a:r>
            <a:r>
              <a:rPr lang="en-US" altLang="zh-CN" sz="1400" dirty="0" err="1" smtClean="0"/>
              <a:t>Clementi</a:t>
            </a:r>
            <a:endParaRPr lang="en-US" altLang="zh-CN" sz="1400" dirty="0" smtClean="0"/>
          </a:p>
          <a:p>
            <a:r>
              <a:rPr lang="en-US" altLang="zh-CN" sz="1800" dirty="0" smtClean="0"/>
              <a:t>Advanced Industrial Science and Tech</a:t>
            </a:r>
          </a:p>
          <a:p>
            <a:pPr lvl="1"/>
            <a:r>
              <a:rPr lang="en-US" altLang="zh-CN" sz="1400" dirty="0" smtClean="0"/>
              <a:t>Atsuko </a:t>
            </a:r>
            <a:r>
              <a:rPr lang="en-US" altLang="zh-CN" sz="1400" dirty="0" err="1" smtClean="0"/>
              <a:t>Takefusa</a:t>
            </a:r>
            <a:endParaRPr lang="en-US" altLang="zh-CN" sz="1400" dirty="0" smtClean="0"/>
          </a:p>
          <a:p>
            <a:pPr lvl="1"/>
            <a:r>
              <a:rPr lang="en-US" altLang="zh-CN" sz="1400" dirty="0" smtClean="0"/>
              <a:t>Yoshio Tanaka</a:t>
            </a:r>
          </a:p>
          <a:p>
            <a:pPr lvl="1"/>
            <a:r>
              <a:rPr lang="en-US" altLang="zh-CN" sz="1400" dirty="0" smtClean="0"/>
              <a:t>Jason </a:t>
            </a:r>
            <a:r>
              <a:rPr lang="en-US" altLang="zh-CN" sz="1400" dirty="0" err="1" smtClean="0"/>
              <a:t>Haga</a:t>
            </a:r>
            <a:endParaRPr lang="en-US" altLang="zh-CN" sz="1400" dirty="0" smtClean="0"/>
          </a:p>
          <a:p>
            <a:pPr marL="457200" lvl="1" indent="0">
              <a:buNone/>
            </a:pPr>
            <a:endParaRPr lang="en-US" altLang="zh-CN" sz="1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752600"/>
            <a:ext cx="426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Indiana University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Jim Williams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altLang="zh-CN" sz="2800" dirty="0" smtClean="0"/>
              <a:t>Jennifer </a:t>
            </a:r>
            <a:r>
              <a:rPr lang="en-US" altLang="zh-CN" sz="2800" dirty="0" err="1" smtClean="0"/>
              <a:t>Schopf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900" dirty="0"/>
              <a:t>National Institute of Information and Communications Technology</a:t>
            </a:r>
            <a:endParaRPr lang="en-US" altLang="zh-CN" sz="2900" dirty="0"/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800" dirty="0" smtClean="0"/>
              <a:t>Jin Tanaka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  <a:defRPr/>
            </a:pPr>
            <a:r>
              <a:rPr lang="en-US" altLang="zh-CN" sz="2800" dirty="0" smtClean="0"/>
              <a:t>Hiroaki Yamanaka</a:t>
            </a:r>
            <a:endParaRPr lang="en-US" altLang="zh-CN" sz="2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Jilin University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Xiaohui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Network Information Center – Chinese Academy of Sciences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Ren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Young Mao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noProof="0" dirty="0" err="1" smtClean="0"/>
              <a:t>Kejun</a:t>
            </a:r>
            <a:r>
              <a:rPr lang="en-US" sz="2800" noProof="0" dirty="0" smtClean="0"/>
              <a:t> Dong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National Center for High-performance Computing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Fang-Pang Lin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-Lung Liu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sz="2800" dirty="0" smtClean="0"/>
              <a:t>Li-Chi Ku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Kasetsart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Putchong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Uthayopas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43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3"/>
            <a:ext cx="8305800" cy="20672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ENT Backbone	</a:t>
            </a:r>
          </a:p>
          <a:p>
            <a:pPr lvl="1"/>
            <a:r>
              <a:rPr lang="en-US" dirty="0" smtClean="0"/>
              <a:t>VLANs allocated, mapped, and peered (FLR, Internet2, JGN-X, and Pacific Wave), connecting UF, UCSD, NAIST, AIST, and Osaka U.</a:t>
            </a:r>
          </a:p>
          <a:p>
            <a:pPr lvl="1"/>
            <a:r>
              <a:rPr lang="en-US" dirty="0" smtClean="0"/>
              <a:t>TWAREN to be configured soon.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34874" y="3541852"/>
            <a:ext cx="6613725" cy="3011348"/>
            <a:chOff x="0" y="992542"/>
            <a:chExt cx="10279722" cy="4100153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82670"/>
              <a:ext cx="3895725" cy="401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56332"/>
            <a:stretch/>
          </p:blipFill>
          <p:spPr>
            <a:xfrm>
              <a:off x="4408226" y="992542"/>
              <a:ext cx="5871496" cy="4010025"/>
            </a:xfrm>
            <a:prstGeom prst="rect">
              <a:avLst/>
            </a:prstGeom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305" y="1163576"/>
              <a:ext cx="764875" cy="858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1518" y="2199783"/>
              <a:ext cx="773661" cy="47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755" y="2037858"/>
              <a:ext cx="773661" cy="478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図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4530" y="2748669"/>
              <a:ext cx="1390649" cy="2624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4" descr="C:\Users\adm-local\Desktop\UCSD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484" y="2073436"/>
              <a:ext cx="1429611" cy="259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475" y="1083636"/>
              <a:ext cx="840952" cy="7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6" descr="C:\Users\adm-local\Desktop\internet2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653" y="2046641"/>
              <a:ext cx="860712" cy="63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adm-local\Desktop\flr.gi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5009" y="1524923"/>
              <a:ext cx="1173339" cy="512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C:\Users\adm-local\Desktop\PacWaveLogo_300x300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9433" y="2598511"/>
              <a:ext cx="725257" cy="650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Users\adm-local\Desktop\JGN-X_banner2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469" y="1937826"/>
              <a:ext cx="1449767" cy="38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120" y="1525716"/>
              <a:ext cx="840952" cy="7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125" y="2081639"/>
              <a:ext cx="840952" cy="7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Arc 18"/>
            <p:cNvSpPr/>
            <p:nvPr/>
          </p:nvSpPr>
          <p:spPr>
            <a:xfrm>
              <a:off x="3895725" y="1450455"/>
              <a:ext cx="4368928" cy="1724141"/>
            </a:xfrm>
            <a:prstGeom prst="arc">
              <a:avLst>
                <a:gd name="adj1" fmla="val 5122040"/>
                <a:gd name="adj2" fmla="val 10802682"/>
              </a:avLst>
            </a:prstGeom>
            <a:ln w="254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5552478" y="2312526"/>
              <a:ext cx="3142531" cy="882345"/>
            </a:xfrm>
            <a:prstGeom prst="arc">
              <a:avLst>
                <a:gd name="adj1" fmla="val 6719"/>
                <a:gd name="adj2" fmla="val 542983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図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279" y="1213008"/>
              <a:ext cx="1173426" cy="711966"/>
            </a:xfrm>
            <a:prstGeom prst="rect">
              <a:avLst/>
            </a:prstGeom>
          </p:spPr>
        </p:pic>
        <p:pic>
          <p:nvPicPr>
            <p:cNvPr id="23" name="Picture 2" descr="C:\Users\adm-local\Desktop\logo_osaka-u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1214" y="2292819"/>
              <a:ext cx="1473296" cy="38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C:\Users\adm-local\Desktop\naist_logo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319" y="1783877"/>
              <a:ext cx="1360507" cy="46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adm-local\Desktop\twaren.gif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427" y="2997017"/>
              <a:ext cx="1382930" cy="407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Users\adm-local\Desktop\narlabs.jp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596" y="3404213"/>
              <a:ext cx="2112561" cy="842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923" y="2875436"/>
              <a:ext cx="840952" cy="793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Arc 27"/>
            <p:cNvSpPr/>
            <p:nvPr/>
          </p:nvSpPr>
          <p:spPr>
            <a:xfrm>
              <a:off x="1563475" y="3087683"/>
              <a:ext cx="4605971" cy="184652"/>
            </a:xfrm>
            <a:prstGeom prst="arc">
              <a:avLst>
                <a:gd name="adj1" fmla="val 20974"/>
                <a:gd name="adj2" fmla="val 5472656"/>
              </a:avLst>
            </a:prstGeom>
            <a:ln w="25400" cmpd="sng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992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Controllers and applications</a:t>
            </a:r>
          </a:p>
          <a:p>
            <a:pPr lvl="1"/>
            <a:r>
              <a:rPr lang="en-US" dirty="0" smtClean="0"/>
              <a:t>Rocks provisioning through ENT</a:t>
            </a:r>
          </a:p>
          <a:p>
            <a:pPr lvl="1"/>
            <a:r>
              <a:rPr lang="en-US" dirty="0" smtClean="0"/>
              <a:t>Network slicing technology (</a:t>
            </a:r>
            <a:r>
              <a:rPr lang="en-US" dirty="0" err="1" smtClean="0"/>
              <a:t>AutoVFlow</a:t>
            </a:r>
            <a:r>
              <a:rPr lang="en-US" dirty="0"/>
              <a:t> </a:t>
            </a:r>
            <a:r>
              <a:rPr lang="en-US" dirty="0" smtClean="0"/>
              <a:t>by H. Yamanaka) being evaluated in ENT</a:t>
            </a:r>
          </a:p>
          <a:p>
            <a:pPr lvl="1"/>
            <a:r>
              <a:rPr lang="en-US" dirty="0" smtClean="0"/>
              <a:t>Virtual cluster across ENT to run dock (DEMO)</a:t>
            </a:r>
          </a:p>
          <a:p>
            <a:pPr lvl="1"/>
            <a:r>
              <a:rPr lang="en-US" dirty="0" smtClean="0"/>
              <a:t>Controller for multipath routing (DEMO)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 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ENT backbone live</a:t>
            </a:r>
          </a:p>
          <a:p>
            <a:pPr lvl="1"/>
            <a:r>
              <a:rPr lang="en-US" dirty="0" smtClean="0"/>
              <a:t>Layer 2 connectivity between UF, UCSD, NAIST, AIST, and Osaka U.</a:t>
            </a:r>
          </a:p>
          <a:p>
            <a:pPr lvl="1"/>
            <a:r>
              <a:rPr lang="en-US" dirty="0" smtClean="0"/>
              <a:t>Alternative paths established through GRE tunneling for multipath routing research</a:t>
            </a:r>
          </a:p>
          <a:p>
            <a:r>
              <a:rPr lang="en-US" dirty="0" smtClean="0"/>
              <a:t>Successful “remote” provisioning</a:t>
            </a:r>
          </a:p>
          <a:p>
            <a:pPr lvl="1"/>
            <a:r>
              <a:rPr lang="en-US" dirty="0" smtClean="0"/>
              <a:t>Rocks front-end at UCSD provisioning a node at UF</a:t>
            </a:r>
          </a:p>
          <a:p>
            <a:r>
              <a:rPr lang="en-US" dirty="0" err="1" smtClean="0"/>
              <a:t>OpenFlow</a:t>
            </a:r>
            <a:r>
              <a:rPr lang="en-US" dirty="0" smtClean="0"/>
              <a:t> Controllers and Applications under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95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Personal Cloud Controller (PCC)</a:t>
            </a:r>
            <a:br>
              <a:rPr lang="en-US" b="1" dirty="0" smtClean="0"/>
            </a:br>
            <a:r>
              <a:rPr lang="en-US" sz="2700" dirty="0" smtClean="0"/>
              <a:t>(Yuan Luo, </a:t>
            </a:r>
            <a:r>
              <a:rPr lang="en-US" sz="2700" dirty="0" err="1" smtClean="0"/>
              <a:t>Shava</a:t>
            </a:r>
            <a:r>
              <a:rPr lang="en-US" sz="2700" dirty="0" smtClean="0"/>
              <a:t> </a:t>
            </a:r>
            <a:r>
              <a:rPr lang="en-US" sz="2700" dirty="0" err="1" smtClean="0"/>
              <a:t>Smallen</a:t>
            </a:r>
            <a:r>
              <a:rPr lang="en-US" sz="2700" dirty="0" smtClean="0"/>
              <a:t>, Beth </a:t>
            </a:r>
            <a:r>
              <a:rPr lang="en-US" sz="2700" dirty="0" err="1" smtClean="0"/>
              <a:t>Plale</a:t>
            </a:r>
            <a:r>
              <a:rPr lang="en-US" sz="2700" dirty="0"/>
              <a:t>, Philip </a:t>
            </a:r>
            <a:r>
              <a:rPr lang="en-US" sz="2700" dirty="0" smtClean="0"/>
              <a:t>Papadopoulos</a:t>
            </a:r>
            <a:r>
              <a:rPr lang="en-US" sz="2700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9728" y="1600200"/>
            <a:ext cx="3872365" cy="415251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Enable lab/group to easily manage </a:t>
            </a:r>
            <a:r>
              <a:rPr lang="en-US" b="1" dirty="0" smtClean="0">
                <a:solidFill>
                  <a:srgbClr val="800000"/>
                </a:solidFill>
              </a:rPr>
              <a:t>application virtual clusters</a:t>
            </a:r>
            <a:r>
              <a:rPr lang="en-US" dirty="0" smtClean="0"/>
              <a:t> on available resources</a:t>
            </a:r>
          </a:p>
          <a:p>
            <a:pPr lvl="1"/>
            <a:r>
              <a:rPr lang="en-US" dirty="0" smtClean="0"/>
              <a:t>Leverage PRAGMA Cloud tools: </a:t>
            </a:r>
            <a:r>
              <a:rPr lang="en-US" dirty="0" err="1" smtClean="0"/>
              <a:t>pragma_bootstrap</a:t>
            </a:r>
            <a:r>
              <a:rPr lang="en-US" dirty="0" smtClean="0"/>
              <a:t>, IPOP, </a:t>
            </a:r>
            <a:r>
              <a:rPr lang="en-US" dirty="0" err="1" smtClean="0"/>
              <a:t>ViNE</a:t>
            </a:r>
            <a:r>
              <a:rPr lang="en-US" dirty="0"/>
              <a:t>.</a:t>
            </a:r>
            <a:endParaRPr lang="en-US" dirty="0" smtClean="0"/>
          </a:p>
          <a:p>
            <a:pPr lvl="1"/>
            <a:r>
              <a:rPr lang="en-US" dirty="0" smtClean="0"/>
              <a:t>Lightweight, extends </a:t>
            </a:r>
            <a:r>
              <a:rPr lang="en-US" dirty="0" err="1" smtClean="0"/>
              <a:t>HTCondor</a:t>
            </a:r>
            <a:r>
              <a:rPr lang="en-US" dirty="0"/>
              <a:t> </a:t>
            </a:r>
            <a:r>
              <a:rPr lang="en-US" dirty="0" smtClean="0"/>
              <a:t>from U Wisc.</a:t>
            </a:r>
          </a:p>
          <a:p>
            <a:pPr lvl="1"/>
            <a:r>
              <a:rPr lang="en-US" dirty="0" smtClean="0"/>
              <a:t>Provide command-line and </a:t>
            </a:r>
            <a:r>
              <a:rPr lang="en-US" dirty="0"/>
              <a:t>W</a:t>
            </a:r>
            <a:r>
              <a:rPr lang="en-US" dirty="0" smtClean="0"/>
              <a:t>eb interfaces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93" y="1497417"/>
            <a:ext cx="4805428" cy="2703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229727" y="5525691"/>
            <a:ext cx="5476091" cy="1309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smtClean="0"/>
              <a:t>Working Group: Resources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07" y="4652226"/>
            <a:ext cx="2182283" cy="519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510" y="4482712"/>
            <a:ext cx="1270000" cy="1270000"/>
          </a:xfrm>
          <a:prstGeom prst="rect">
            <a:avLst/>
          </a:prstGeom>
        </p:spPr>
      </p:pic>
      <p:pic>
        <p:nvPicPr>
          <p:cNvPr id="2" name="Picture 1" descr="ipop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69" y="5525691"/>
            <a:ext cx="1426522" cy="613946"/>
          </a:xfrm>
          <a:prstGeom prst="rect">
            <a:avLst/>
          </a:prstGeom>
        </p:spPr>
      </p:pic>
      <p:pic>
        <p:nvPicPr>
          <p:cNvPr id="3" name="Picture 2" descr="pragma_boot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95" y="5799736"/>
            <a:ext cx="1956505" cy="3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PCC Activities and Accomplishments</a:t>
            </a:r>
            <a:br>
              <a:rPr lang="en-US" sz="3600" b="1" dirty="0" smtClean="0"/>
            </a:br>
            <a:r>
              <a:rPr lang="en-US" sz="2000" dirty="0" smtClean="0"/>
              <a:t>(since April 2014)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1375" y="1512409"/>
            <a:ext cx="4040188" cy="198470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Experimented with IPOP and measured initialization and bandwidth performance between IU and SDSC</a:t>
            </a:r>
          </a:p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4645025" y="1512409"/>
            <a:ext cx="4041775" cy="2079482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600" dirty="0" smtClean="0"/>
              <a:t>Drafted a paper “A </a:t>
            </a:r>
            <a:r>
              <a:rPr lang="en-US" sz="2600" dirty="0"/>
              <a:t>Personal Cloud Controller Framework</a:t>
            </a:r>
            <a:r>
              <a:rPr lang="en-US" sz="2600" dirty="0" smtClean="0"/>
              <a:t>” for submission.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7" name="Picture 6" descr="network_bandwidth_with_ip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8" y="3591891"/>
            <a:ext cx="3707063" cy="2780297"/>
          </a:xfrm>
          <a:prstGeom prst="rect">
            <a:avLst/>
          </a:prstGeom>
        </p:spPr>
      </p:pic>
      <p:pic>
        <p:nvPicPr>
          <p:cNvPr id="11" name="Picture 10" descr="pcc-paper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65" y="3298092"/>
            <a:ext cx="2405918" cy="31239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571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PCC Activities and Accomplishments (cont.)</a:t>
            </a:r>
            <a:br>
              <a:rPr lang="en-US" sz="3600" b="1" dirty="0" smtClean="0"/>
            </a:br>
            <a:r>
              <a:rPr lang="en-US" sz="2000" dirty="0" smtClean="0"/>
              <a:t>(since April 2014)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516366"/>
            <a:ext cx="4038600" cy="1769217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Developed new IPOP </a:t>
            </a:r>
            <a:r>
              <a:rPr lang="en-US" sz="2800" dirty="0"/>
              <a:t>Rocks </a:t>
            </a:r>
            <a:r>
              <a:rPr lang="en-US" sz="2800" dirty="0" smtClean="0"/>
              <a:t>roll for easy </a:t>
            </a:r>
            <a:r>
              <a:rPr lang="en-US" sz="2800" dirty="0"/>
              <a:t>installation of IPOP to any Rocks virtual </a:t>
            </a:r>
            <a:r>
              <a:rPr lang="en-US" sz="2800" dirty="0" smtClean="0"/>
              <a:t>cluster </a:t>
            </a:r>
          </a:p>
          <a:p>
            <a:pPr marL="0" indent="0">
              <a:buNone/>
            </a:pPr>
            <a:r>
              <a:rPr lang="en-US" sz="2800" dirty="0" smtClean="0"/>
              <a:t>(thanks to </a:t>
            </a:r>
            <a:r>
              <a:rPr lang="en-US" sz="2800" dirty="0" err="1" smtClean="0"/>
              <a:t>Nadya</a:t>
            </a:r>
            <a:r>
              <a:rPr lang="en-US" sz="2800" dirty="0" smtClean="0"/>
              <a:t> Williams!)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384"/>
            <a:ext cx="4038600" cy="1593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Added automated IPOP server/client initialization to </a:t>
            </a:r>
            <a:r>
              <a:rPr lang="en-US" dirty="0" err="1"/>
              <a:t>pragma_boot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277" y="3285582"/>
            <a:ext cx="3431726" cy="93824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1200" dirty="0"/>
          </a:p>
        </p:txBody>
      </p:sp>
      <p:pic>
        <p:nvPicPr>
          <p:cNvPr id="3" name="Picture 2" descr="ipop-rol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1" y="3294404"/>
            <a:ext cx="4495800" cy="331759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pcc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78" y="3285582"/>
            <a:ext cx="3941680" cy="33796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45120" y="5733757"/>
            <a:ext cx="4192732" cy="916145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4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>PCC Activities and Accomplishments (cont.)</a:t>
            </a:r>
            <a:br>
              <a:rPr lang="en-US" sz="3600" b="1" dirty="0" smtClean="0"/>
            </a:br>
            <a:r>
              <a:rPr lang="en-US" sz="2000" dirty="0" smtClean="0"/>
              <a:t>(since April 2014)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2778" y="1345774"/>
            <a:ext cx="8374022" cy="5203029"/>
          </a:xfrm>
        </p:spPr>
        <p:txBody>
          <a:bodyPr>
            <a:normAutofit/>
          </a:bodyPr>
          <a:lstStyle/>
          <a:p>
            <a:r>
              <a:rPr lang="en-US" dirty="0" smtClean="0"/>
              <a:t>Enabled </a:t>
            </a:r>
            <a:r>
              <a:rPr lang="en-US" dirty="0"/>
              <a:t>multi-site </a:t>
            </a:r>
            <a:r>
              <a:rPr lang="en-US" dirty="0" smtClean="0"/>
              <a:t>virtual </a:t>
            </a:r>
            <a:r>
              <a:rPr lang="en-US" dirty="0"/>
              <a:t>cluster creation via enhanced </a:t>
            </a:r>
            <a:r>
              <a:rPr lang="en-US" dirty="0" smtClean="0"/>
              <a:t>PCC-</a:t>
            </a:r>
            <a:r>
              <a:rPr lang="en-US" dirty="0" err="1" smtClean="0"/>
              <a:t>HTCondor</a:t>
            </a:r>
            <a:r>
              <a:rPr lang="en-US" dirty="0" smtClean="0"/>
              <a:t> </a:t>
            </a:r>
            <a:r>
              <a:rPr lang="en-US" dirty="0"/>
              <a:t>(VM GAHP) </a:t>
            </a:r>
            <a:r>
              <a:rPr lang="en-US" dirty="0" smtClean="0"/>
              <a:t>and Condor DAG capabilities</a:t>
            </a:r>
            <a:endParaRPr lang="en-US" dirty="0"/>
          </a:p>
          <a:p>
            <a:pPr lvl="1"/>
            <a:r>
              <a:rPr lang="en-US" dirty="0" smtClean="0"/>
              <a:t>Will demo </a:t>
            </a:r>
            <a:r>
              <a:rPr lang="en-US" dirty="0"/>
              <a:t>between SDSC, IU, and </a:t>
            </a:r>
            <a:r>
              <a:rPr lang="en-US" dirty="0" smtClean="0"/>
              <a:t>AIST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294795" y="4817724"/>
            <a:ext cx="1127222" cy="1159695"/>
            <a:chOff x="8809416" y="4366764"/>
            <a:chExt cx="1678848" cy="1727209"/>
          </a:xfrm>
        </p:grpSpPr>
        <p:cxnSp>
          <p:nvCxnSpPr>
            <p:cNvPr id="14" name="Straight Arrow Connector 13"/>
            <p:cNvCxnSpPr>
              <a:stCxn id="26" idx="3"/>
              <a:endCxn id="13" idx="1"/>
            </p:cNvCxnSpPr>
            <p:nvPr/>
          </p:nvCxnSpPr>
          <p:spPr>
            <a:xfrm>
              <a:off x="8809416" y="4366764"/>
              <a:ext cx="1678848" cy="17272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26" idx="3"/>
              <a:endCxn id="7" idx="1"/>
            </p:cNvCxnSpPr>
            <p:nvPr/>
          </p:nvCxnSpPr>
          <p:spPr>
            <a:xfrm>
              <a:off x="8809416" y="4366764"/>
              <a:ext cx="1678848" cy="57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017" y="3222787"/>
            <a:ext cx="2792761" cy="1025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017" y="4330815"/>
            <a:ext cx="2792761" cy="9745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017" y="5406032"/>
            <a:ext cx="2792761" cy="11427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304" y="3774005"/>
            <a:ext cx="441538" cy="4415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973" y="4826420"/>
            <a:ext cx="441538" cy="441538"/>
          </a:xfrm>
          <a:prstGeom prst="rect">
            <a:avLst/>
          </a:prstGeom>
        </p:spPr>
      </p:pic>
      <p:pic>
        <p:nvPicPr>
          <p:cNvPr id="33" name="Picture 32" descr="opennebula.org_.small_.light_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802" y="6304684"/>
            <a:ext cx="1472022" cy="22236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5" name="Straight Arrow Connector 24"/>
          <p:cNvCxnSpPr>
            <a:stCxn id="26" idx="3"/>
            <a:endCxn id="3" idx="1"/>
          </p:cNvCxnSpPr>
          <p:nvPr/>
        </p:nvCxnSpPr>
        <p:spPr>
          <a:xfrm flipV="1">
            <a:off x="3294795" y="3735743"/>
            <a:ext cx="1127222" cy="1081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0745" y="4417673"/>
            <a:ext cx="1924050" cy="8001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32065" y="5267958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HTCondor</a:t>
            </a:r>
            <a:r>
              <a:rPr lang="en-US" dirty="0" smtClean="0"/>
              <a:t> DAG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502748" y="6506847"/>
            <a:ext cx="26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Parallel </a:t>
            </a:r>
            <a:r>
              <a:rPr lang="en-US" dirty="0" err="1" smtClean="0"/>
              <a:t>pragma_boot</a:t>
            </a:r>
            <a:r>
              <a:rPr lang="en-US" dirty="0" smtClean="0"/>
              <a:t>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35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High-level Summary of Current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Expeditions</a:t>
            </a:r>
          </a:p>
          <a:p>
            <a:pPr lvl="1"/>
            <a:r>
              <a:rPr lang="en-US" dirty="0" smtClean="0"/>
              <a:t>Biodiversity:  significant improvements in </a:t>
            </a:r>
            <a:r>
              <a:rPr lang="en-US" dirty="0" err="1" smtClean="0"/>
              <a:t>Lifemapper</a:t>
            </a:r>
            <a:r>
              <a:rPr lang="en-US" dirty="0" smtClean="0"/>
              <a:t> utility and portability</a:t>
            </a:r>
          </a:p>
          <a:p>
            <a:pPr lvl="2"/>
            <a:r>
              <a:rPr lang="en-US" dirty="0" smtClean="0"/>
              <a:t>Student Challenge, Demo  </a:t>
            </a:r>
          </a:p>
          <a:p>
            <a:pPr lvl="1"/>
            <a:r>
              <a:rPr lang="en-US" dirty="0" smtClean="0"/>
              <a:t>Lake Ecology: Network Overlay (IPOP) + Condor + GLEON.</a:t>
            </a:r>
          </a:p>
          <a:p>
            <a:pPr lvl="1"/>
            <a:r>
              <a:rPr lang="en-US" dirty="0" smtClean="0"/>
              <a:t>PRAGMA-ENT:  First experiments now able to run. </a:t>
            </a:r>
            <a:r>
              <a:rPr lang="en-US" dirty="0" err="1" smtClean="0"/>
              <a:t>Testbed</a:t>
            </a:r>
            <a:r>
              <a:rPr lang="en-US" dirty="0" smtClean="0"/>
              <a:t> evolution.</a:t>
            </a:r>
          </a:p>
          <a:p>
            <a:r>
              <a:rPr lang="en-US" dirty="0" smtClean="0"/>
              <a:t>Technology Development</a:t>
            </a:r>
          </a:p>
          <a:p>
            <a:pPr lvl="1"/>
            <a:r>
              <a:rPr lang="en-US" dirty="0" smtClean="0"/>
              <a:t>Personal Cloud Controller - </a:t>
            </a:r>
            <a:r>
              <a:rPr lang="en-US" dirty="0"/>
              <a:t>multi-site virtual cluster creation via enhanced PCC-</a:t>
            </a:r>
            <a:r>
              <a:rPr lang="en-US" dirty="0" err="1"/>
              <a:t>HTCondor</a:t>
            </a:r>
            <a:r>
              <a:rPr lang="en-US" dirty="0"/>
              <a:t> (VM GAHP) and Condor DAG </a:t>
            </a:r>
            <a:r>
              <a:rPr lang="en-US" dirty="0" smtClean="0"/>
              <a:t>capabilities. IPOP integration </a:t>
            </a:r>
          </a:p>
          <a:p>
            <a:pPr lvl="1"/>
            <a:r>
              <a:rPr lang="en-US" dirty="0" smtClean="0"/>
              <a:t>Fingerprinting Applications to discover Software dependencies. Demo</a:t>
            </a:r>
          </a:p>
          <a:p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Virtual Cluster Allocated  @ UCSD for </a:t>
            </a:r>
            <a:r>
              <a:rPr lang="en-US" dirty="0" err="1" smtClean="0"/>
              <a:t>Cyberlearning</a:t>
            </a:r>
            <a:r>
              <a:rPr lang="en-US" dirty="0" smtClean="0"/>
              <a:t> Expedition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3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1603301" y="1555632"/>
            <a:ext cx="5955739" cy="50782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b="1" dirty="0" smtClean="0">
                <a:solidFill>
                  <a:srgbClr val="376092"/>
                </a:solidFill>
              </a:rPr>
              <a:t>Goal</a:t>
            </a:r>
            <a:endParaRPr lang="en-US" sz="8000" b="1" dirty="0">
              <a:solidFill>
                <a:srgbClr val="376092"/>
              </a:solidFill>
            </a:endParaRPr>
          </a:p>
          <a:p>
            <a:pPr marL="0" indent="0">
              <a:buNone/>
            </a:pPr>
            <a:r>
              <a:rPr lang="en-US" sz="8000" dirty="0" smtClean="0"/>
              <a:t>Prepare Lifemapper components to be deployed alone or together to work on user-defined and restricted data, i.e. licensed satellite data and sensitive occurrence data for Mount </a:t>
            </a:r>
            <a:r>
              <a:rPr lang="en-US" sz="8000" dirty="0" err="1" smtClean="0"/>
              <a:t>Kinabalu</a:t>
            </a:r>
            <a:r>
              <a:rPr lang="en-US" sz="8000" dirty="0" smtClean="0"/>
              <a:t>, Sabah, Malaysia</a:t>
            </a:r>
          </a:p>
          <a:p>
            <a:pPr marL="0" indent="0">
              <a:buNone/>
            </a:pPr>
            <a:endParaRPr lang="en-US" sz="8000" b="1" dirty="0" smtClean="0">
              <a:solidFill>
                <a:srgbClr val="376092"/>
              </a:solidFill>
            </a:endParaRPr>
          </a:p>
          <a:p>
            <a:pPr marL="0" indent="0">
              <a:buNone/>
            </a:pPr>
            <a:r>
              <a:rPr lang="en-US" sz="8000" b="1" dirty="0" smtClean="0">
                <a:solidFill>
                  <a:srgbClr val="376092"/>
                </a:solidFill>
              </a:rPr>
              <a:t>Activities</a:t>
            </a:r>
          </a:p>
          <a:p>
            <a:r>
              <a:rPr lang="en-US" sz="7200" dirty="0" smtClean="0"/>
              <a:t>Generalize Lifemapper code</a:t>
            </a:r>
          </a:p>
          <a:p>
            <a:r>
              <a:rPr lang="en-US" sz="7200" dirty="0" smtClean="0"/>
              <a:t>Create installation process</a:t>
            </a:r>
          </a:p>
          <a:p>
            <a:pPr lvl="1"/>
            <a:r>
              <a:rPr lang="en-US" sz="6800" dirty="0" smtClean="0"/>
              <a:t>Simplify configuration</a:t>
            </a:r>
          </a:p>
          <a:p>
            <a:pPr lvl="1"/>
            <a:r>
              <a:rPr lang="en-US" sz="6800" dirty="0" smtClean="0"/>
              <a:t>Create </a:t>
            </a:r>
            <a:r>
              <a:rPr lang="en-US" sz="6800" dirty="0"/>
              <a:t>i</a:t>
            </a:r>
            <a:r>
              <a:rPr lang="en-US" sz="6800" dirty="0" smtClean="0"/>
              <a:t>nstallation scripts</a:t>
            </a:r>
          </a:p>
          <a:p>
            <a:pPr lvl="1"/>
            <a:r>
              <a:rPr lang="en-US" sz="6800" dirty="0" smtClean="0"/>
              <a:t>Automate deployment</a:t>
            </a:r>
          </a:p>
          <a:p>
            <a:r>
              <a:rPr lang="en-US" sz="7200" dirty="0" smtClean="0"/>
              <a:t>Deploy at institution </a:t>
            </a:r>
            <a:endParaRPr lang="en-US" sz="7200" dirty="0"/>
          </a:p>
          <a:p>
            <a:r>
              <a:rPr lang="en-US" sz="7200" dirty="0" smtClean="0"/>
              <a:t>Deploy on a laptop for fieldwork and teaching</a:t>
            </a:r>
          </a:p>
          <a:p>
            <a:r>
              <a:rPr lang="en-US" sz="7200" dirty="0" smtClean="0"/>
              <a:t>Learn to work together efficiently</a:t>
            </a:r>
          </a:p>
          <a:p>
            <a:pPr lvl="1"/>
            <a:r>
              <a:rPr lang="en-US" sz="6800" dirty="0" smtClean="0"/>
              <a:t>Meet in person for debugging sessions</a:t>
            </a:r>
          </a:p>
          <a:p>
            <a:pPr lvl="1"/>
            <a:r>
              <a:rPr lang="en-US" sz="6800" dirty="0" smtClean="0"/>
              <a:t>Maintain ongoing conversation to improve process</a:t>
            </a:r>
          </a:p>
          <a:p>
            <a:pPr lvl="1"/>
            <a:r>
              <a:rPr lang="en-US" sz="6800" dirty="0" smtClean="0"/>
              <a:t>Repeat mantra: </a:t>
            </a:r>
            <a:r>
              <a:rPr lang="en-US" sz="6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n-US" sz="6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on</a:t>
            </a:r>
            <a:r>
              <a:rPr lang="fr-FR" sz="6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’</a:t>
            </a:r>
            <a:r>
              <a:rPr lang="en-US" sz="6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 jump to conclusions</a:t>
            </a:r>
          </a:p>
          <a:p>
            <a:pPr marL="0" indent="0">
              <a:buNone/>
            </a:pPr>
            <a:endParaRPr lang="en-US" sz="7200" b="1" dirty="0"/>
          </a:p>
          <a:p>
            <a:pPr marL="0" indent="0">
              <a:buNone/>
            </a:pPr>
            <a:endParaRPr lang="en-US" sz="72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297084" y="238971"/>
            <a:ext cx="1678719" cy="955436"/>
            <a:chOff x="297084" y="238971"/>
            <a:chExt cx="1678719" cy="9554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084" y="574746"/>
              <a:ext cx="1678719" cy="619661"/>
            </a:xfrm>
            <a:prstGeom prst="rect">
              <a:avLst/>
            </a:prstGeom>
          </p:spPr>
        </p:pic>
        <p:pic>
          <p:nvPicPr>
            <p:cNvPr id="10" name="Picture 9" descr="rocks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58" y="238971"/>
              <a:ext cx="671549" cy="671549"/>
            </a:xfrm>
            <a:prstGeom prst="rect">
              <a:avLst/>
            </a:prstGeom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1877" y="260501"/>
            <a:ext cx="7704056" cy="72032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 Biodiversity Expedition </a:t>
            </a:r>
            <a:b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Lifemapper/Rocks update</a:t>
            </a:r>
            <a:endParaRPr lang="en-US" sz="28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63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1877" y="260501"/>
            <a:ext cx="7704056" cy="72032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 Biodiversity Expedition </a:t>
            </a:r>
            <a:b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Lifemapper/Rocks update</a:t>
            </a:r>
            <a:endParaRPr lang="en-US" sz="28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020933" y="1276288"/>
            <a:ext cx="4931477" cy="5175421"/>
            <a:chOff x="553206" y="1261520"/>
            <a:chExt cx="4931477" cy="5175421"/>
          </a:xfrm>
        </p:grpSpPr>
        <p:grpSp>
          <p:nvGrpSpPr>
            <p:cNvPr id="8" name="Group 7"/>
            <p:cNvGrpSpPr/>
            <p:nvPr/>
          </p:nvGrpSpPr>
          <p:grpSpPr>
            <a:xfrm>
              <a:off x="4161105" y="4159414"/>
              <a:ext cx="1323578" cy="1572299"/>
              <a:chOff x="5988783" y="1777322"/>
              <a:chExt cx="1704647" cy="215247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6011552" y="1834237"/>
                <a:ext cx="1681878" cy="2095555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011552" y="1777322"/>
                <a:ext cx="1043600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External Clients</a:t>
                </a:r>
                <a:endParaRPr lang="en-US" sz="1400" dirty="0"/>
              </a:p>
            </p:txBody>
          </p:sp>
          <p:pic>
            <p:nvPicPr>
              <p:cNvPr id="63" name="Picture 60" descr="grid_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224" y="2599942"/>
                <a:ext cx="924619" cy="930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5991882" y="2054024"/>
                <a:ext cx="1668299" cy="564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QGIS,</a:t>
                </a:r>
                <a:r>
                  <a:rPr lang="en-US" sz="1200" dirty="0"/>
                  <a:t> </a:t>
                </a:r>
                <a:r>
                  <a:rPr lang="en-US" sz="1200" dirty="0" smtClean="0"/>
                  <a:t>Browser, Python Client</a:t>
                </a:r>
                <a:endParaRPr lang="en-US" sz="1200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988783" y="3339350"/>
                <a:ext cx="1671398" cy="53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Visualize, Explore, Analyze</a:t>
                </a:r>
                <a:endParaRPr lang="en-US" sz="1200" dirty="0"/>
              </a:p>
            </p:txBody>
          </p:sp>
          <p:pic>
            <p:nvPicPr>
              <p:cNvPr id="66" name="Picture 2" descr="QGis 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1552" y="2657512"/>
                <a:ext cx="703672" cy="737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2150254" y="4266184"/>
              <a:ext cx="1586560" cy="2170757"/>
              <a:chOff x="5563817" y="2697147"/>
              <a:chExt cx="1701548" cy="2328086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5563817" y="2715952"/>
                <a:ext cx="1681878" cy="2309281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5800498" y="2697147"/>
                <a:ext cx="954488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LmWebServer</a:t>
                </a:r>
                <a:endParaRPr lang="en-US" sz="1400" b="1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597066" y="2986737"/>
                <a:ext cx="1668299" cy="40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Website</a:t>
                </a:r>
              </a:p>
              <a:p>
                <a:pPr algn="ctr"/>
                <a:r>
                  <a:rPr lang="en-US" sz="1400" dirty="0" smtClean="0"/>
                  <a:t>REST Web Services</a:t>
                </a:r>
                <a:endParaRPr lang="en-US" sz="14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81565" y="4245733"/>
                <a:ext cx="1466052" cy="57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Submit job</a:t>
                </a:r>
              </a:p>
              <a:p>
                <a:pPr algn="ctr"/>
                <a:r>
                  <a:rPr lang="en-US" sz="1400" dirty="0" smtClean="0"/>
                  <a:t>Request data</a:t>
                </a:r>
              </a:p>
              <a:p>
                <a:pPr algn="ctr"/>
                <a:r>
                  <a:rPr lang="en-US" sz="1400" dirty="0" smtClean="0"/>
                  <a:t>Post result</a:t>
                </a:r>
                <a:endParaRPr lang="en-US" sz="1400" dirty="0"/>
              </a:p>
            </p:txBody>
          </p:sp>
          <p:pic>
            <p:nvPicPr>
              <p:cNvPr id="53" name="Picture 52" descr="LMWebsitePi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565" y="3544554"/>
                <a:ext cx="1481765" cy="784464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553206" y="4159414"/>
              <a:ext cx="1179713" cy="1556993"/>
              <a:chOff x="241690" y="3568343"/>
              <a:chExt cx="1265214" cy="1669838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241690" y="3568343"/>
                <a:ext cx="1265214" cy="1669838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15155" y="3568343"/>
                <a:ext cx="1174546" cy="561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LmCompute</a:t>
                </a:r>
                <a:endParaRPr lang="en-US" sz="1400" b="1" dirty="0" smtClean="0"/>
              </a:p>
              <a:p>
                <a:r>
                  <a:rPr lang="en-US" sz="1400" b="1" dirty="0" smtClean="0"/>
                  <a:t>Cluster </a:t>
                </a:r>
                <a:endParaRPr lang="en-US" sz="1400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29836" y="4010280"/>
                <a:ext cx="887976" cy="29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/>
                  <a:t>LmSDM</a:t>
                </a:r>
                <a:endParaRPr lang="en-US" sz="1200" dirty="0" smtClean="0"/>
              </a:p>
            </p:txBody>
          </p:sp>
          <p:pic>
            <p:nvPicPr>
              <p:cNvPr id="35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10" y="4519411"/>
                <a:ext cx="572235" cy="632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87045" y="4212115"/>
                <a:ext cx="830767" cy="29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/>
                  <a:t>LmRAD</a:t>
                </a:r>
                <a:endParaRPr lang="en-US" sz="1200" dirty="0" smtClean="0"/>
              </a:p>
            </p:txBody>
          </p:sp>
        </p:grpSp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1605704" y="1261520"/>
              <a:ext cx="2693398" cy="2514600"/>
              <a:chOff x="401570" y="2377304"/>
              <a:chExt cx="3081277" cy="287672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01570" y="2377304"/>
                <a:ext cx="3019002" cy="2876729"/>
                <a:chOff x="2662671" y="995100"/>
                <a:chExt cx="3762694" cy="3626011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2839334" y="1056780"/>
                  <a:ext cx="3586031" cy="3564331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4050424" y="995100"/>
                  <a:ext cx="982651" cy="2792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LmDbServer</a:t>
                  </a:r>
                  <a:endParaRPr lang="en-US" sz="1400" dirty="0"/>
                </a:p>
              </p:txBody>
            </p:sp>
            <p:pic>
              <p:nvPicPr>
                <p:cNvPr id="58" name="Picture 20" descr="exec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334" y="1692874"/>
                  <a:ext cx="1702600" cy="17026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TextBox 58"/>
                <p:cNvSpPr txBox="1"/>
                <p:nvPr/>
              </p:nvSpPr>
              <p:spPr>
                <a:xfrm>
                  <a:off x="2662671" y="1397663"/>
                  <a:ext cx="1324251" cy="349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Pipeline</a:t>
                  </a:r>
                  <a:endParaRPr lang="en-US" sz="1200" dirty="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2761282" y="3363712"/>
                  <a:ext cx="1600277" cy="581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Data updater</a:t>
                  </a:r>
                </a:p>
                <a:p>
                  <a:pPr algn="ctr"/>
                  <a:r>
                    <a:rPr lang="en-US" sz="1200" dirty="0" smtClean="0"/>
                    <a:t>Job tracker</a:t>
                  </a:r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>
                <a:off x="649285" y="2671079"/>
                <a:ext cx="2833562" cy="2544496"/>
                <a:chOff x="649285" y="2671079"/>
                <a:chExt cx="2833562" cy="2544496"/>
              </a:xfrm>
            </p:grpSpPr>
            <p:pic>
              <p:nvPicPr>
                <p:cNvPr id="10" name="Picture 4" descr="Momordica charantia map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5052" y="4669908"/>
                  <a:ext cx="1085225" cy="539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7" descr="wolf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015" y="2749450"/>
                  <a:ext cx="387766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9" descr="lotus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5535" y="3029823"/>
                  <a:ext cx="387767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4254" y="2720201"/>
                  <a:ext cx="788874" cy="390012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2519178" y="3187902"/>
                  <a:ext cx="79695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Climate</a:t>
                  </a:r>
                  <a:endParaRPr lang="en-US" sz="1200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649285" y="4753910"/>
                  <a:ext cx="12747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dirty="0" smtClean="0"/>
                    <a:t>Predicted habitat</a:t>
                  </a:r>
                </a:p>
                <a:p>
                  <a:pPr algn="r"/>
                  <a:r>
                    <a:rPr lang="en-US" sz="1200" dirty="0" smtClean="0"/>
                    <a:t>PAM assembly</a:t>
                  </a:r>
                  <a:endParaRPr lang="en-US" sz="1200" dirty="0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111974" y="3497790"/>
                  <a:ext cx="1370873" cy="1355509"/>
                  <a:chOff x="1745146" y="3745235"/>
                  <a:chExt cx="1470228" cy="1453751"/>
                </a:xfrm>
              </p:grpSpPr>
              <p:pic>
                <p:nvPicPr>
                  <p:cNvPr id="54" name="Picture 13" descr="distortedlogo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45146" y="3745235"/>
                    <a:ext cx="1470228" cy="14537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1765976" y="3781459"/>
                    <a:ext cx="1280087" cy="2970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 smtClean="0"/>
                      <a:t>Maps &amp; Models</a:t>
                    </a:r>
                    <a:endParaRPr lang="en-US" sz="1200" b="1" dirty="0"/>
                  </a:p>
                </p:txBody>
              </p:sp>
            </p:grpSp>
            <p:pic>
              <p:nvPicPr>
                <p:cNvPr id="17" name="Picture 8" descr="snake_bi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8693" y="2989417"/>
                  <a:ext cx="387767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1750227" y="3298689"/>
                  <a:ext cx="65915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Species</a:t>
                  </a:r>
                  <a:endParaRPr lang="en-US" sz="1200" dirty="0"/>
                </a:p>
              </p:txBody>
            </p:sp>
            <p:sp>
              <p:nvSpPr>
                <p:cNvPr id="26" name="Down Arrow 25"/>
                <p:cNvSpPr/>
                <p:nvPr/>
              </p:nvSpPr>
              <p:spPr>
                <a:xfrm rot="18300000">
                  <a:off x="1831956" y="4134913"/>
                  <a:ext cx="207342" cy="391370"/>
                </a:xfrm>
                <a:prstGeom prst="downArrow">
                  <a:avLst/>
                </a:prstGeom>
                <a:solidFill>
                  <a:srgbClr val="C4F1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Bent Arrow 26"/>
                <p:cNvSpPr/>
                <p:nvPr/>
              </p:nvSpPr>
              <p:spPr>
                <a:xfrm rot="18519725" flipH="1">
                  <a:off x="1299154" y="2698888"/>
                  <a:ext cx="393077" cy="337460"/>
                </a:xfrm>
                <a:prstGeom prst="bentArrow">
                  <a:avLst>
                    <a:gd name="adj1" fmla="val 27789"/>
                    <a:gd name="adj2" fmla="val 22736"/>
                    <a:gd name="adj3" fmla="val 25000"/>
                    <a:gd name="adj4" fmla="val 43750"/>
                  </a:avLst>
                </a:prstGeom>
                <a:solidFill>
                  <a:srgbClr val="C2F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74" name="Left-Right Arrow 73"/>
            <p:cNvSpPr/>
            <p:nvPr/>
          </p:nvSpPr>
          <p:spPr>
            <a:xfrm rot="1500000">
              <a:off x="1666613" y="494955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" name="Left-Right Arrow 76"/>
            <p:cNvSpPr/>
            <p:nvPr/>
          </p:nvSpPr>
          <p:spPr>
            <a:xfrm rot="20100000">
              <a:off x="3694413" y="494955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" name="Left-Right Arrow 77"/>
            <p:cNvSpPr/>
            <p:nvPr/>
          </p:nvSpPr>
          <p:spPr>
            <a:xfrm rot="16200000">
              <a:off x="2710672" y="392798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185134" y="1339114"/>
            <a:ext cx="4387727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 smtClean="0">
                <a:solidFill>
                  <a:schemeClr val="accent1">
                    <a:lumMod val="75000"/>
                  </a:schemeClr>
                </a:solidFill>
              </a:rPr>
              <a:t>Goals </a:t>
            </a:r>
          </a:p>
          <a:p>
            <a:pPr marL="0" indent="0">
              <a:buNone/>
            </a:pPr>
            <a:endParaRPr lang="en-US" sz="3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Decouple </a:t>
            </a:r>
            <a:r>
              <a:rPr lang="en-US" dirty="0" smtClean="0"/>
              <a:t>LmDbServer and LmWebServer from KU-specific implementation </a:t>
            </a:r>
          </a:p>
          <a:p>
            <a:r>
              <a:rPr lang="en-US" dirty="0" smtClean="0"/>
              <a:t>Automate install and configure process</a:t>
            </a:r>
            <a:endParaRPr lang="en-US" dirty="0"/>
          </a:p>
          <a:p>
            <a:r>
              <a:rPr lang="en-US" dirty="0" smtClean="0"/>
              <a:t>Bootstrap database</a:t>
            </a:r>
          </a:p>
          <a:p>
            <a:pPr lvl="1"/>
            <a:r>
              <a:rPr lang="en-US" dirty="0" smtClean="0"/>
              <a:t>Automate database definition </a:t>
            </a:r>
          </a:p>
          <a:p>
            <a:pPr lvl="1"/>
            <a:r>
              <a:rPr lang="en-US" dirty="0" smtClean="0"/>
              <a:t>Automate static </a:t>
            </a:r>
            <a:r>
              <a:rPr lang="en-US" dirty="0"/>
              <a:t>input data seeding </a:t>
            </a:r>
          </a:p>
          <a:p>
            <a:r>
              <a:rPr lang="en-US" dirty="0" smtClean="0"/>
              <a:t>Run job pipeline on LmDbServer</a:t>
            </a:r>
            <a:endParaRPr lang="en-US" dirty="0"/>
          </a:p>
          <a:p>
            <a:pPr lvl="1"/>
            <a:r>
              <a:rPr lang="en-US" dirty="0" smtClean="0"/>
              <a:t>Read </a:t>
            </a:r>
            <a:r>
              <a:rPr lang="en-US" dirty="0"/>
              <a:t>and </a:t>
            </a:r>
            <a:r>
              <a:rPr lang="en-US" dirty="0" smtClean="0"/>
              <a:t>insert </a:t>
            </a:r>
            <a:r>
              <a:rPr lang="en-US" dirty="0"/>
              <a:t>dynamic input species data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job-chain for each input </a:t>
            </a:r>
            <a:r>
              <a:rPr lang="en-US" dirty="0" smtClean="0"/>
              <a:t>species</a:t>
            </a:r>
            <a:endParaRPr lang="en-US" dirty="0"/>
          </a:p>
          <a:p>
            <a:r>
              <a:rPr lang="en-US" dirty="0" smtClean="0"/>
              <a:t>Deploy and connect LmCompute</a:t>
            </a:r>
            <a:endParaRPr lang="en-US" dirty="0"/>
          </a:p>
          <a:p>
            <a:pPr lvl="1"/>
            <a:r>
              <a:rPr lang="en-US" dirty="0" smtClean="0"/>
              <a:t>Request jobs from LmWebServer</a:t>
            </a:r>
          </a:p>
          <a:p>
            <a:pPr lvl="1"/>
            <a:r>
              <a:rPr lang="en-US" dirty="0" smtClean="0"/>
              <a:t>Calculate jobs</a:t>
            </a:r>
          </a:p>
          <a:p>
            <a:pPr lvl="1"/>
            <a:r>
              <a:rPr lang="en-US" dirty="0" smtClean="0"/>
              <a:t>Return results to LmWebServer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800" b="1" dirty="0" smtClean="0">
                <a:solidFill>
                  <a:srgbClr val="376092"/>
                </a:solidFill>
              </a:rPr>
              <a:t>People  </a:t>
            </a:r>
          </a:p>
          <a:p>
            <a:pPr marL="457200" lvl="1" indent="0">
              <a:buNone/>
            </a:pPr>
            <a:r>
              <a:rPr lang="en-US" dirty="0" smtClean="0"/>
              <a:t>KU: Aimee Stewart  </a:t>
            </a:r>
          </a:p>
          <a:p>
            <a:pPr marL="457200" lvl="1" indent="0">
              <a:buNone/>
            </a:pPr>
            <a:r>
              <a:rPr lang="en-US" dirty="0" smtClean="0"/>
              <a:t>UCSD: </a:t>
            </a:r>
            <a:r>
              <a:rPr lang="en-US" dirty="0" err="1" smtClean="0"/>
              <a:t>Nadya</a:t>
            </a:r>
            <a:r>
              <a:rPr lang="en-US" dirty="0" smtClean="0"/>
              <a:t> Williams  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81" name="Picture 80" descr="logo-ucsd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33" y="5869124"/>
            <a:ext cx="586740" cy="32004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414446" y="968511"/>
            <a:ext cx="208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tx2">
                    <a:lumMod val="75000"/>
                  </a:schemeClr>
                </a:solidFill>
              </a:rPr>
              <a:t>Lifemapper</a:t>
            </a:r>
            <a:r>
              <a:rPr lang="en-US" sz="1400" b="1" dirty="0" smtClean="0">
                <a:solidFill>
                  <a:schemeClr val="tx2">
                    <a:lumMod val="75000"/>
                  </a:schemeClr>
                </a:solidFill>
              </a:rPr>
              <a:t> server cluster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7" name="Picture 66" descr="BioInst_1C_UnitHorz.ti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" y="5869124"/>
            <a:ext cx="973793" cy="38753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97084" y="238971"/>
            <a:ext cx="1678719" cy="955436"/>
            <a:chOff x="297084" y="238971"/>
            <a:chExt cx="1678719" cy="9554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7084" y="574746"/>
              <a:ext cx="1678719" cy="619661"/>
            </a:xfrm>
            <a:prstGeom prst="rect">
              <a:avLst/>
            </a:prstGeom>
          </p:spPr>
        </p:pic>
        <p:pic>
          <p:nvPicPr>
            <p:cNvPr id="2" name="Picture 1" descr="rocks_logo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58" y="238971"/>
              <a:ext cx="671549" cy="67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84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ontent Placeholder 2"/>
          <p:cNvSpPr>
            <a:spLocks noGrp="1"/>
          </p:cNvSpPr>
          <p:nvPr>
            <p:ph idx="1"/>
          </p:nvPr>
        </p:nvSpPr>
        <p:spPr>
          <a:xfrm>
            <a:off x="333301" y="1526943"/>
            <a:ext cx="4238699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300" b="1" dirty="0" smtClean="0">
                <a:solidFill>
                  <a:srgbClr val="376092"/>
                </a:solidFill>
              </a:rPr>
              <a:t>Accomplishments</a:t>
            </a:r>
          </a:p>
          <a:p>
            <a:pPr marL="0" indent="0">
              <a:buNone/>
            </a:pPr>
            <a:endParaRPr lang="en-US" sz="3300" b="1" dirty="0" smtClean="0">
              <a:solidFill>
                <a:srgbClr val="376092"/>
              </a:solidFill>
            </a:endParaRPr>
          </a:p>
          <a:p>
            <a:r>
              <a:rPr lang="en-US" dirty="0" smtClean="0"/>
              <a:t>Run all Lifemapper components outside of KU</a:t>
            </a:r>
          </a:p>
          <a:p>
            <a:r>
              <a:rPr lang="en-US" dirty="0" smtClean="0"/>
              <a:t>Create Lifemapper component ISOs for remote installations</a:t>
            </a:r>
          </a:p>
          <a:p>
            <a:r>
              <a:rPr lang="en-US" dirty="0" smtClean="0"/>
              <a:t>Deploy in 2 virtualization tools</a:t>
            </a:r>
          </a:p>
          <a:p>
            <a:pPr lvl="1"/>
            <a:r>
              <a:rPr lang="en-US" dirty="0" smtClean="0"/>
              <a:t>KVM:  2 clusters</a:t>
            </a:r>
          </a:p>
          <a:p>
            <a:pPr lvl="2"/>
            <a:r>
              <a:rPr lang="en-US" dirty="0" smtClean="0"/>
              <a:t>rocks-201 as a compute component</a:t>
            </a:r>
          </a:p>
          <a:p>
            <a:pPr lvl="2"/>
            <a:r>
              <a:rPr lang="en-US" dirty="0" smtClean="0"/>
              <a:t>rocks-204 as server component</a:t>
            </a:r>
          </a:p>
          <a:p>
            <a:pPr lvl="1"/>
            <a:r>
              <a:rPr lang="en-US" dirty="0" err="1" smtClean="0"/>
              <a:t>VirtualBox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Run a 2-node cluster </a:t>
            </a:r>
          </a:p>
          <a:p>
            <a:pPr lvl="2"/>
            <a:r>
              <a:rPr lang="en-US" dirty="0" smtClean="0"/>
              <a:t>frontend as a server + </a:t>
            </a:r>
            <a:r>
              <a:rPr lang="en-US" dirty="0"/>
              <a:t>L</a:t>
            </a:r>
            <a:r>
              <a:rPr lang="en-US" dirty="0" smtClean="0"/>
              <a:t>mCompute component</a:t>
            </a:r>
          </a:p>
          <a:p>
            <a:pPr lvl="2"/>
            <a:r>
              <a:rPr lang="en-US" dirty="0" smtClean="0"/>
              <a:t>compute node as </a:t>
            </a:r>
            <a:r>
              <a:rPr lang="en-US" dirty="0"/>
              <a:t>LmCompute for </a:t>
            </a:r>
            <a:r>
              <a:rPr lang="en-US" dirty="0" smtClean="0"/>
              <a:t>executing the jobs. </a:t>
            </a:r>
          </a:p>
          <a:p>
            <a:pPr lvl="2"/>
            <a:r>
              <a:rPr lang="en-US" dirty="0" smtClean="0"/>
              <a:t>Time from VM import to running pipeline ~1 </a:t>
            </a:r>
            <a:r>
              <a:rPr lang="en-US" dirty="0" err="1" smtClean="0"/>
              <a:t>hr</a:t>
            </a:r>
            <a:r>
              <a:rPr lang="en-US" dirty="0" smtClean="0"/>
              <a:t> (includes data import and seeding)</a:t>
            </a:r>
          </a:p>
          <a:p>
            <a:r>
              <a:rPr lang="en-US" dirty="0" smtClean="0"/>
              <a:t>Run Lifemapper Server for student </a:t>
            </a:r>
            <a:r>
              <a:rPr lang="en-US" dirty="0"/>
              <a:t>c</a:t>
            </a:r>
            <a:r>
              <a:rPr lang="en-US" dirty="0" smtClean="0"/>
              <a:t>hallenge</a:t>
            </a:r>
          </a:p>
        </p:txBody>
      </p:sp>
      <p:pic>
        <p:nvPicPr>
          <p:cNvPr id="2" name="Picture 1" descr="Screen Shot 2014-10-10 at 1.30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28333"/>
            <a:ext cx="4402667" cy="3810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7121" y="1785400"/>
            <a:ext cx="369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/>
              <a:t>VirtualBox</a:t>
            </a:r>
            <a:r>
              <a:rPr lang="en-US" sz="1400" b="1" dirty="0" smtClean="0"/>
              <a:t> installation: </a:t>
            </a:r>
          </a:p>
          <a:p>
            <a:r>
              <a:rPr lang="en-US" sz="1400" b="1" dirty="0" smtClean="0"/>
              <a:t>Lifemapper web page for computed projections</a:t>
            </a:r>
            <a:endParaRPr lang="en-US" sz="1400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81877" y="260501"/>
            <a:ext cx="7704056" cy="720320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 Biodiversity Expedition </a:t>
            </a:r>
            <a:b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28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Lifemapper/Rocks update</a:t>
            </a:r>
            <a:endParaRPr lang="en-US" sz="28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97084" y="238971"/>
            <a:ext cx="1678719" cy="955436"/>
            <a:chOff x="297084" y="238971"/>
            <a:chExt cx="1678719" cy="9554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084" y="574746"/>
              <a:ext cx="1678719" cy="619661"/>
            </a:xfrm>
            <a:prstGeom prst="rect">
              <a:avLst/>
            </a:prstGeom>
          </p:spPr>
        </p:pic>
        <p:pic>
          <p:nvPicPr>
            <p:cNvPr id="11" name="Picture 10" descr="rocks_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58" y="238971"/>
              <a:ext cx="671549" cy="671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21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PRAGMA-GLEON Expedition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Beginning </a:t>
            </a:r>
            <a:r>
              <a:rPr lang="en-US" dirty="0"/>
              <a:t>to learn </a:t>
            </a:r>
            <a:r>
              <a:rPr lang="en-US" dirty="0" smtClean="0"/>
              <a:t>how an extreme </a:t>
            </a:r>
            <a:r>
              <a:rPr lang="en-US" dirty="0"/>
              <a:t>ecosystem phenomenon </a:t>
            </a:r>
            <a:r>
              <a:rPr lang="en-US" dirty="0" smtClean="0"/>
              <a:t>– algal blooms – is </a:t>
            </a:r>
            <a:r>
              <a:rPr lang="en-US" dirty="0"/>
              <a:t>expressed in </a:t>
            </a:r>
            <a:r>
              <a:rPr lang="en-US" dirty="0" smtClean="0"/>
              <a:t>observational </a:t>
            </a:r>
            <a:r>
              <a:rPr lang="en-US" dirty="0"/>
              <a:t>data from </a:t>
            </a:r>
            <a:r>
              <a:rPr lang="en-US" dirty="0" smtClean="0"/>
              <a:t>sensor networks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just how </a:t>
            </a:r>
            <a:r>
              <a:rPr lang="en-US" dirty="0" smtClean="0"/>
              <a:t>computationally challenging </a:t>
            </a:r>
            <a:r>
              <a:rPr lang="en-US" dirty="0"/>
              <a:t>reproducing those events in model simulations can </a:t>
            </a:r>
            <a:r>
              <a:rPr lang="en-US" dirty="0" smtClean="0"/>
              <a:t>be</a:t>
            </a:r>
          </a:p>
          <a:p>
            <a:r>
              <a:rPr lang="en-US" dirty="0" smtClean="0"/>
              <a:t>We apply PRAGMA technologies to </a:t>
            </a:r>
            <a:r>
              <a:rPr lang="en-US" dirty="0"/>
              <a:t>tackle </a:t>
            </a:r>
            <a:r>
              <a:rPr lang="en-US" dirty="0" smtClean="0"/>
              <a:t>distributed computing in </a:t>
            </a:r>
            <a:r>
              <a:rPr lang="en-US" dirty="0"/>
              <a:t>an innovative </a:t>
            </a:r>
            <a:r>
              <a:rPr lang="en-US" dirty="0" smtClean="0"/>
              <a:t>way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nabling </a:t>
            </a:r>
            <a:r>
              <a:rPr lang="en-US" dirty="0"/>
              <a:t>the community to pool together resources across institutional </a:t>
            </a:r>
            <a:r>
              <a:rPr lang="en-US" dirty="0" smtClean="0"/>
              <a:t>boundaries, </a:t>
            </a:r>
            <a:r>
              <a:rPr lang="en-US" dirty="0"/>
              <a:t>and </a:t>
            </a:r>
            <a:r>
              <a:rPr lang="en-US" dirty="0" smtClean="0"/>
              <a:t>allowing </a:t>
            </a:r>
            <a:r>
              <a:rPr lang="en-US" dirty="0"/>
              <a:t>researchers to continue to use a </a:t>
            </a:r>
            <a:r>
              <a:rPr lang="en-US" dirty="0" smtClean="0"/>
              <a:t>computer </a:t>
            </a:r>
            <a:r>
              <a:rPr lang="en-US" dirty="0"/>
              <a:t>environment they are used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HTCondor</a:t>
            </a:r>
            <a:r>
              <a:rPr lang="en-US" dirty="0" smtClean="0"/>
              <a:t> Windows pool connected by IPOP virtual network overlay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U. Wisconsin</a:t>
            </a:r>
          </a:p>
          <a:p>
            <a:pPr lvl="1"/>
            <a:r>
              <a:rPr lang="en-US" dirty="0" smtClean="0"/>
              <a:t>Paul Hanson, Craig </a:t>
            </a:r>
            <a:r>
              <a:rPr lang="en-US" dirty="0" err="1" smtClean="0"/>
              <a:t>Snortheim</a:t>
            </a:r>
            <a:endParaRPr lang="en-US" dirty="0" smtClean="0"/>
          </a:p>
          <a:p>
            <a:r>
              <a:rPr lang="en-US" dirty="0" smtClean="0"/>
              <a:t>Virginia Tech</a:t>
            </a:r>
          </a:p>
          <a:p>
            <a:pPr lvl="1"/>
            <a:r>
              <a:rPr lang="en-US" dirty="0" err="1" smtClean="0"/>
              <a:t>Cayelan</a:t>
            </a:r>
            <a:r>
              <a:rPr lang="en-US" dirty="0" smtClean="0"/>
              <a:t> Carey, Jon </a:t>
            </a:r>
            <a:r>
              <a:rPr lang="en-US" dirty="0" err="1" smtClean="0"/>
              <a:t>Doubek</a:t>
            </a:r>
            <a:endParaRPr lang="en-US" dirty="0" smtClean="0"/>
          </a:p>
          <a:p>
            <a:r>
              <a:rPr lang="en-US" dirty="0" smtClean="0"/>
              <a:t>U. Florida</a:t>
            </a:r>
          </a:p>
          <a:p>
            <a:pPr lvl="1"/>
            <a:r>
              <a:rPr lang="en-US" dirty="0" smtClean="0"/>
              <a:t>Renato Figueiredo, Ken </a:t>
            </a:r>
            <a:r>
              <a:rPr lang="en-US" dirty="0" err="1" smtClean="0"/>
              <a:t>Subratie</a:t>
            </a:r>
            <a:r>
              <a:rPr lang="en-US" dirty="0" smtClean="0"/>
              <a:t>, </a:t>
            </a:r>
            <a:r>
              <a:rPr lang="en-US" dirty="0" err="1" smtClean="0"/>
              <a:t>Youna</a:t>
            </a:r>
            <a:r>
              <a:rPr lang="en-US" dirty="0" smtClean="0"/>
              <a:t> Jung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5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Close collaboration</a:t>
            </a:r>
          </a:p>
          <a:p>
            <a:pPr lvl="1"/>
            <a:r>
              <a:rPr lang="en-US" dirty="0" smtClean="0"/>
              <a:t>Computer science and lake ecology researchers</a:t>
            </a:r>
          </a:p>
          <a:p>
            <a:pPr lvl="1"/>
            <a:r>
              <a:rPr lang="en-US" dirty="0" smtClean="0"/>
              <a:t>Student engagement; excursion (this PRAGMA)</a:t>
            </a:r>
          </a:p>
          <a:p>
            <a:pPr lvl="1"/>
            <a:r>
              <a:rPr lang="en-US" dirty="0" smtClean="0"/>
              <a:t>Community engagement: GLEON’16 workshop</a:t>
            </a:r>
          </a:p>
          <a:p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How-</a:t>
            </a:r>
            <a:r>
              <a:rPr lang="en-US" dirty="0" err="1" smtClean="0"/>
              <a:t>tos</a:t>
            </a:r>
            <a:r>
              <a:rPr lang="en-US" dirty="0" smtClean="0"/>
              <a:t>, installation and use; GitHub Wiki</a:t>
            </a:r>
          </a:p>
          <a:p>
            <a:r>
              <a:rPr lang="en-US" dirty="0" smtClean="0"/>
              <a:t>IPOP development and deployment</a:t>
            </a:r>
          </a:p>
          <a:p>
            <a:pPr lvl="1"/>
            <a:r>
              <a:rPr lang="en-US" dirty="0" smtClean="0"/>
              <a:t>Windows service, packaging, XMPP service</a:t>
            </a:r>
          </a:p>
          <a:p>
            <a:r>
              <a:rPr lang="en-US" dirty="0" err="1" smtClean="0"/>
              <a:t>HTCondor</a:t>
            </a:r>
            <a:r>
              <a:rPr lang="en-US" dirty="0" smtClean="0"/>
              <a:t> integration</a:t>
            </a:r>
          </a:p>
          <a:p>
            <a:pPr lvl="1"/>
            <a:r>
              <a:rPr lang="en-US" dirty="0" smtClean="0"/>
              <a:t>Generation of </a:t>
            </a:r>
            <a:r>
              <a:rPr lang="en-US" dirty="0" err="1" smtClean="0"/>
              <a:t>HTCondor</a:t>
            </a:r>
            <a:r>
              <a:rPr lang="en-US" dirty="0" smtClean="0"/>
              <a:t> submit files for GLM model</a:t>
            </a:r>
          </a:p>
        </p:txBody>
      </p:sp>
    </p:spTree>
    <p:extLst>
      <p:ext uri="{BB962C8B-B14F-4D97-AF65-F5344CB8AC3E}">
        <p14:creationId xmlns:p14="http://schemas.microsoft.com/office/powerpoint/2010/main" val="241996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and documentation of Windows </a:t>
            </a:r>
            <a:r>
              <a:rPr lang="en-US" dirty="0" err="1" smtClean="0"/>
              <a:t>HTCondor</a:t>
            </a:r>
            <a:r>
              <a:rPr lang="en-US" dirty="0" smtClean="0"/>
              <a:t> pool and IPOP overlay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anager+workers</a:t>
            </a:r>
            <a:r>
              <a:rPr lang="en-US" dirty="0" smtClean="0"/>
              <a:t> at UF (growing to 48 cores)</a:t>
            </a:r>
          </a:p>
          <a:p>
            <a:pPr lvl="1"/>
            <a:r>
              <a:rPr lang="en-US" dirty="0" err="1" smtClean="0"/>
              <a:t>Submit+workers</a:t>
            </a:r>
            <a:r>
              <a:rPr lang="en-US" dirty="0" smtClean="0"/>
              <a:t> at </a:t>
            </a:r>
            <a:r>
              <a:rPr lang="en-US" dirty="0" err="1" smtClean="0"/>
              <a:t>Uwisc</a:t>
            </a:r>
            <a:r>
              <a:rPr lang="en-US" dirty="0" smtClean="0"/>
              <a:t> and VT</a:t>
            </a:r>
          </a:p>
          <a:p>
            <a:pPr lvl="1"/>
            <a:r>
              <a:rPr lang="en-US" dirty="0"/>
              <a:t>https://</a:t>
            </a:r>
            <a:r>
              <a:rPr lang="en-US" dirty="0" smtClean="0"/>
              <a:t>github.com/GRAPLE/documentation/wiki</a:t>
            </a:r>
          </a:p>
          <a:p>
            <a:r>
              <a:rPr lang="en-US" dirty="0" smtClean="0"/>
              <a:t>Will present demonstration at this PRAGMA</a:t>
            </a:r>
          </a:p>
          <a:p>
            <a:r>
              <a:rPr lang="en-US" smtClean="0"/>
              <a:t>Joint workshop at GLEON’16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0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8055</TotalTime>
  <Words>1054</Words>
  <Application>Microsoft Macintosh PowerPoint</Application>
  <PresentationFormat>On-screen Show (4:3)</PresentationFormat>
  <Paragraphs>200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Resources/Data/Expeditions Working Group</vt:lpstr>
      <vt:lpstr>High-level Summary of Current Activities</vt:lpstr>
      <vt:lpstr>Virtual Biodiversity Expedition  Lifemapper/Rocks update</vt:lpstr>
      <vt:lpstr>Virtual Biodiversity Expedition  Lifemapper/Rocks update</vt:lpstr>
      <vt:lpstr>Virtual Biodiversity Expedition  Lifemapper/Rocks update</vt:lpstr>
      <vt:lpstr>PRAGMA-GLEON Expedition Goals</vt:lpstr>
      <vt:lpstr>People</vt:lpstr>
      <vt:lpstr>Activities</vt:lpstr>
      <vt:lpstr>Accomplishments</vt:lpstr>
      <vt:lpstr>PRAGMA 27 PRAGMA Experimental Network Testbed (ENT)</vt:lpstr>
      <vt:lpstr>ENT Goals</vt:lpstr>
      <vt:lpstr>ENT Members</vt:lpstr>
      <vt:lpstr>ENT Activities</vt:lpstr>
      <vt:lpstr>ENT Activities</vt:lpstr>
      <vt:lpstr>ENT Accomplishments</vt:lpstr>
      <vt:lpstr>Personal Cloud Controller (PCC) (Yuan Luo, Shava Smallen, Beth Plale, Philip Papadopoulos)</vt:lpstr>
      <vt:lpstr>PCC Activities and Accomplishments (since April 2014)</vt:lpstr>
      <vt:lpstr>PCC Activities and Accomplishments (cont.) (since April 2014)</vt:lpstr>
      <vt:lpstr>PCC Activities and Accomplishments (cont.) (since April 2014)</vt:lpstr>
    </vt:vector>
  </TitlesOfParts>
  <Company>University of Kansas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Stewart</dc:creator>
  <cp:lastModifiedBy>Nadya Williams</cp:lastModifiedBy>
  <cp:revision>47</cp:revision>
  <dcterms:created xsi:type="dcterms:W3CDTF">2014-10-07T19:12:17Z</dcterms:created>
  <dcterms:modified xsi:type="dcterms:W3CDTF">2014-10-23T22:29:02Z</dcterms:modified>
</cp:coreProperties>
</file>